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erpetua" panose="02020502060401020303" pitchFamily="18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Light" panose="020B0604020202020204" charset="0"/>
      <p:regular r:id="rId37"/>
      <p:bold r:id="rId38"/>
      <p:italic r:id="rId39"/>
      <p:boldItalic r:id="rId40"/>
    </p:embeddedFont>
    <p:embeddedFont>
      <p:font typeface="Roboto Medium" panose="020B0604020202020204" charset="0"/>
      <p:regular r:id="rId41"/>
      <p:bold r:id="rId42"/>
      <p:italic r:id="rId43"/>
      <p:boldItalic r:id="rId44"/>
    </p:embeddedFont>
    <p:embeddedFont>
      <p:font typeface="Roboto Thin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2846D-6DAD-4640-8CFD-54061075D8CE}">
  <a:tblStyle styleId="{22C2846D-6DAD-4640-8CFD-54061075D8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Open ports Vulnerability</a:t>
            </a:r>
            <a:endParaRPr dirty="0"/>
          </a:p>
        </p:txBody>
      </p:sp>
      <p:sp>
        <p:nvSpPr>
          <p:cNvPr id="1133" name="Google Shape;11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 used port 4444 as my listening port and uploaded the payload to their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webdav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, simply by clicking on it in their directory their system opened a Meterpreter session for me.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 was able to gain access to all the files on the remote server through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Meterpreter.I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opened a shell using terminal commands as their system is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linux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based.I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browsed their system and found the flag I was looking for.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984AA2-7334-44F7-8A00-F562B13DDD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272" y="2453667"/>
            <a:ext cx="2209819" cy="13076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8F626-28EB-4C00-859B-872A60F33E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2079" y="1462171"/>
            <a:ext cx="8474571" cy="34544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2" name="Google Shape;1172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55844-2726-4B7A-86A5-E3534E7F5E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349" y="1420534"/>
            <a:ext cx="5461951" cy="158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D812D-4E43-4B83-953A-94966238495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7347" y="3010325"/>
            <a:ext cx="5461951" cy="1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34952C-339F-417A-9CDF-67E47BC8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298" y="1430981"/>
            <a:ext cx="2947352" cy="30365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2" name="Google Shape;1182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A0DD7-2316-4895-8367-B10DB05A36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350" y="1467800"/>
            <a:ext cx="8482736" cy="2491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C8898-786D-421F-A7C7-C84DB38D2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0" y="3240541"/>
            <a:ext cx="85915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2" name="Google Shape;119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D85B2-92E2-44E8-9094-265A9EB41B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350" y="1421546"/>
            <a:ext cx="8409300" cy="2438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097D57-FC3A-4754-AE16-2FFEFA230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0" y="3865887"/>
            <a:ext cx="6505575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Blocking the Port Scan</a:t>
            </a: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</a:p>
          <a:p>
            <a:r>
              <a:rPr lang="en-AU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an alert for Port 22 and Port 80 traffic certain level of traffic in within a specific period.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alarm fires when the level set for port 22 and 80 has a high level of traffic then normal.</a:t>
            </a:r>
          </a:p>
        </p:txBody>
      </p: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 Port 22</a:t>
            </a:r>
            <a:b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-Use white list access for Port 80  on the server to mitigate the vulnerability.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Only allow authorized IP addresses.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Have an alarm notify by email that an authorized IP is trying to gain access.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Whitelist with IP address.</a:t>
            </a:r>
            <a:endParaRPr lang="en-A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- Have an alarm that fires when incoming IP address is detected that is not authorized.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Encrypted file.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Restrict sensitive data to specific users only unless giving a decryption key by the users in charge.</a:t>
            </a:r>
            <a:endParaRPr lang="en-AU" sz="1400" dirty="0">
              <a:latin typeface="Arial"/>
              <a:cs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Don’t save password and hash on the 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webdav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as party of policy.</a:t>
            </a:r>
            <a:endParaRPr lang="en-A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Alert if encounter a threshold of login     10 failures from a specific email address within 1 minute.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" sz="1400" dirty="0">
                <a:solidFill>
                  <a:srgbClr val="1D1C1D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Stronger password policy, Password make up at least 10 character long with upper case letter, lower case letter, numbers and special characters.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226" name="Google Shape;1226;p72"/>
          <p:cNvSpPr txBox="1">
            <a:spLocks noGrp="1"/>
          </p:cNvSpPr>
          <p:nvPr>
            <p:ph type="subTitle" idx="3"/>
          </p:nvPr>
        </p:nvSpPr>
        <p:spPr>
          <a:xfrm>
            <a:off x="45720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Increase password length.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Increase password complexity.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Limit login attempts.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Implement captcha.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Use multi-factor authentication.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291D-DA8F-4F00-8F78-1B6412BC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83" y="3866780"/>
            <a:ext cx="2817267" cy="1276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r>
              <a:rPr lang="en-AU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 alarm when files are being added to the /</a:t>
            </a:r>
            <a:r>
              <a:rPr lang="en-AU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webdav</a:t>
            </a:r>
            <a:r>
              <a:rPr lang="en-AU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directory.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- </a:t>
            </a:r>
            <a:r>
              <a:rPr lang="en-AU" sz="1400" dirty="0"/>
              <a:t>A</a:t>
            </a:r>
            <a:r>
              <a:rPr lang="en" sz="1400" dirty="0"/>
              <a:t>larm fires when unauthorized IP addresses are trying to add files.</a:t>
            </a:r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Administrators should install and config filebeat on the host so it limits logins to a specified IP address or range.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Upload of file to /</a:t>
            </a:r>
            <a:r>
              <a:rPr lang="en-AU" sz="14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webdav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directory is not permitted.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read only.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Identifying Reverse Shell Uploads</a:t>
            </a:r>
            <a:endParaRPr dirty="0"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- Store uploaded files in a location not accessible from the web.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- Define valid types of files that the users should be allowed to upload.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panose="02020502060401020303" pitchFamily="18" charset="0"/>
                <a:sym typeface="Roboto"/>
              </a:rPr>
              <a:t>- Set alarm to use port 443 (SSL), so network content cannot be inspected easily since it is encrypted.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panose="02020502060401020303" pitchFamily="18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- One effective technique to prevent php files from being executed is to place all codes in a supplementary files inside </a:t>
            </a:r>
            <a:r>
              <a:rPr lang="en-AU" sz="1400"/>
              <a:t>class definitions</a:t>
            </a:r>
            <a:r>
              <a:rPr lang="en-AU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690800"/>
            <a:ext cx="1814100" cy="40044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A450D-8800-4E42-8FCB-15A506F575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5376" y="910475"/>
            <a:ext cx="6699599" cy="3935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27F6AE-081E-43F6-9AC9-596C0CD34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27" y="600307"/>
            <a:ext cx="2040768" cy="4207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7" name="Google Shape;1077;p59"/>
          <p:cNvGraphicFramePr/>
          <p:nvPr>
            <p:extLst>
              <p:ext uri="{D42A27DB-BD31-4B8C-83A1-F6EECF244321}">
                <p14:modId xmlns:p14="http://schemas.microsoft.com/office/powerpoint/2010/main" val="4185945092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{22C2846D-6DAD-4640-8CFD-54061075D8CE}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NATSwitch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5" name="Google Shape;1085;p60"/>
          <p:cNvGraphicFramePr/>
          <p:nvPr>
            <p:extLst>
              <p:ext uri="{D42A27DB-BD31-4B8C-83A1-F6EECF244321}">
                <p14:modId xmlns:p14="http://schemas.microsoft.com/office/powerpoint/2010/main" val="1375254084"/>
              </p:ext>
            </p:extLst>
          </p:nvPr>
        </p:nvGraphicFramePr>
        <p:xfrm>
          <a:off x="430306" y="1183050"/>
          <a:ext cx="8399345" cy="3628622"/>
        </p:xfrm>
        <a:graphic>
          <a:graphicData uri="http://schemas.openxmlformats.org/drawingml/2006/table">
            <a:tbl>
              <a:tblPr>
                <a:noFill/>
                <a:tableStyleId>{22C2846D-6DAD-4640-8CFD-54061075D8CE}</a:tableStyleId>
              </a:tblPr>
              <a:tblGrid>
                <a:gridCol w="279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2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use browser to read full contents of directories on capstone apache web server.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revealed user ashton is the administrator for the directory: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/company_folders/secret_folder/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&amp; no failed password lockout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found in dictionary “rockyou”. No lockout for failed login attempts allowing brute force attack.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provided access to: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/secret_folder/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 for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Dev://192.168.1.105/webdav/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5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contains information that ashton has control of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This gives a hacker the information that Ashton’s credentials will give access to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contains information that Ashton has control of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This give a hacker the information that Ashton’s credential will give access to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Exploitation: Directory Listing Enabled on Apache</a:t>
            </a:r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57514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40045E-940F-497B-AC84-2FB832041EFE}"/>
              </a:ext>
            </a:extLst>
          </p:cNvPr>
          <p:cNvGrpSpPr/>
          <p:nvPr/>
        </p:nvGrpSpPr>
        <p:grpSpPr>
          <a:xfrm>
            <a:off x="274320" y="574675"/>
            <a:ext cx="8595360" cy="3993961"/>
            <a:chOff x="0" y="0"/>
            <a:chExt cx="8595600" cy="3994744"/>
          </a:xfrm>
        </p:grpSpPr>
        <p:sp>
          <p:nvSpPr>
            <p:cNvPr id="59" name="Shape 253">
              <a:extLst>
                <a:ext uri="{FF2B5EF4-FFF2-40B4-BE49-F238E27FC236}">
                  <a16:creationId xmlns:a16="http://schemas.microsoft.com/office/drawing/2014/main" id="{756ED4B4-8D68-4A77-BF82-CA20BAAA03FE}"/>
                </a:ext>
              </a:extLst>
            </p:cNvPr>
            <p:cNvSpPr/>
            <p:nvPr/>
          </p:nvSpPr>
          <p:spPr>
            <a:xfrm>
              <a:off x="0" y="0"/>
              <a:ext cx="8595600" cy="10200"/>
            </a:xfrm>
            <a:custGeom>
              <a:avLst/>
              <a:gdLst/>
              <a:ahLst/>
              <a:cxnLst/>
              <a:rect l="0" t="0" r="0" b="0"/>
              <a:pathLst>
                <a:path w="8595600" h="10200">
                  <a:moveTo>
                    <a:pt x="0" y="0"/>
                  </a:moveTo>
                  <a:lnTo>
                    <a:pt x="8595600" y="10200"/>
                  </a:lnTo>
                </a:path>
              </a:pathLst>
            </a:custGeom>
            <a:noFill/>
            <a:ln w="9525" cap="flat" cmpd="sng" algn="ctr">
              <a:solidFill>
                <a:srgbClr val="595959"/>
              </a:solidFill>
              <a:prstDash val="solid"/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Shape 260">
              <a:extLst>
                <a:ext uri="{FF2B5EF4-FFF2-40B4-BE49-F238E27FC236}">
                  <a16:creationId xmlns:a16="http://schemas.microsoft.com/office/drawing/2014/main" id="{7ED9A71F-2E2B-4846-83ED-894613F82C73}"/>
                </a:ext>
              </a:extLst>
            </p:cNvPr>
            <p:cNvSpPr/>
            <p:nvPr/>
          </p:nvSpPr>
          <p:spPr>
            <a:xfrm>
              <a:off x="449880" y="840495"/>
              <a:ext cx="2428541" cy="3154200"/>
            </a:xfrm>
            <a:custGeom>
              <a:avLst/>
              <a:gdLst/>
              <a:ahLst/>
              <a:cxnLst/>
              <a:rect l="0" t="0" r="0" b="0"/>
              <a:pathLst>
                <a:path w="2428541" h="3154200">
                  <a:moveTo>
                    <a:pt x="20" y="0"/>
                  </a:moveTo>
                  <a:lnTo>
                    <a:pt x="2023762" y="0"/>
                  </a:lnTo>
                  <a:cubicBezTo>
                    <a:pt x="2247304" y="0"/>
                    <a:pt x="2428520" y="181216"/>
                    <a:pt x="2428520" y="404758"/>
                  </a:cubicBezTo>
                  <a:lnTo>
                    <a:pt x="2428541" y="3154180"/>
                  </a:lnTo>
                  <a:cubicBezTo>
                    <a:pt x="2428541" y="3154191"/>
                    <a:pt x="2428531" y="3154200"/>
                    <a:pt x="2428520" y="3154200"/>
                  </a:cubicBezTo>
                  <a:lnTo>
                    <a:pt x="404778" y="3154200"/>
                  </a:lnTo>
                  <a:cubicBezTo>
                    <a:pt x="181237" y="3154200"/>
                    <a:pt x="20" y="2972983"/>
                    <a:pt x="20" y="2749442"/>
                  </a:cubicBezTo>
                  <a:lnTo>
                    <a:pt x="0" y="20"/>
                  </a:ln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lose/>
                </a:path>
              </a:pathLst>
            </a:custGeom>
            <a:solidFill>
              <a:srgbClr val="F3F3F3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C54446-A10F-4D50-9AC1-31FE11DD18C5}"/>
                </a:ext>
              </a:extLst>
            </p:cNvPr>
            <p:cNvSpPr/>
            <p:nvPr/>
          </p:nvSpPr>
          <p:spPr>
            <a:xfrm>
              <a:off x="630875" y="1026436"/>
              <a:ext cx="167829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&amp;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Processes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E8E38D-252E-4D60-9FF5-3007B984ECAC}"/>
                </a:ext>
              </a:extLst>
            </p:cNvPr>
            <p:cNvSpPr/>
            <p:nvPr/>
          </p:nvSpPr>
          <p:spPr>
            <a:xfrm>
              <a:off x="630875" y="1235987"/>
              <a:ext cx="2466357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Running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command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EAEC4B2-9DD8-42CA-A7FC-56F9A9D8837D}"/>
                </a:ext>
              </a:extLst>
            </p:cNvPr>
            <p:cNvSpPr/>
            <p:nvPr/>
          </p:nvSpPr>
          <p:spPr>
            <a:xfrm>
              <a:off x="630875" y="1512211"/>
              <a:ext cx="97312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get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list: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A14C16-7E66-4134-9186-F67D3083F78B}"/>
                </a:ext>
              </a:extLst>
            </p:cNvPr>
            <p:cNvSpPr/>
            <p:nvPr/>
          </p:nvSpPr>
          <p:spPr>
            <a:xfrm>
              <a:off x="630875" y="1788436"/>
              <a:ext cx="171335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wget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-r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-np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--spider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BDAFA1-42F4-4014-84E2-DC560FACF164}"/>
                </a:ext>
              </a:extLst>
            </p:cNvPr>
            <p:cNvSpPr/>
            <p:nvPr/>
          </p:nvSpPr>
          <p:spPr>
            <a:xfrm>
              <a:off x="2051700" y="2064662"/>
              <a:ext cx="60077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|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grep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CE2BC35-7A44-4A60-B4D0-469DF0F3583E}"/>
                </a:ext>
              </a:extLst>
            </p:cNvPr>
            <p:cNvSpPr/>
            <p:nvPr/>
          </p:nvSpPr>
          <p:spPr>
            <a:xfrm>
              <a:off x="630875" y="2064662"/>
              <a:ext cx="1889698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192.168.1.105/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2&gt;&amp;1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BC266D-69FA-4F34-80AF-EC71DD6A8A09}"/>
                </a:ext>
              </a:extLst>
            </p:cNvPr>
            <p:cNvSpPr/>
            <p:nvPr/>
          </p:nvSpPr>
          <p:spPr>
            <a:xfrm>
              <a:off x="1606083" y="2340887"/>
              <a:ext cx="101771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|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grep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-v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-e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2B8DD2D-A074-4098-931D-C3EA455C0451}"/>
                </a:ext>
              </a:extLst>
            </p:cNvPr>
            <p:cNvSpPr/>
            <p:nvPr/>
          </p:nvSpPr>
          <p:spPr>
            <a:xfrm>
              <a:off x="630875" y="2340887"/>
              <a:ext cx="129702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192.168.1.105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BE3E10-D10D-467C-B1C1-0759FAF79579}"/>
                </a:ext>
              </a:extLst>
            </p:cNvPr>
            <p:cNvSpPr/>
            <p:nvPr/>
          </p:nvSpPr>
          <p:spPr>
            <a:xfrm>
              <a:off x="630875" y="2617111"/>
              <a:ext cx="188767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"Remote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file"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|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uniq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&gt;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7919E47-6A17-4AD8-85D3-2E7D265DA516}"/>
                </a:ext>
              </a:extLst>
            </p:cNvPr>
            <p:cNvSpPr/>
            <p:nvPr/>
          </p:nvSpPr>
          <p:spPr>
            <a:xfrm>
              <a:off x="1606083" y="2893337"/>
              <a:ext cx="28579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.txt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42C4822-DB43-4A61-97B7-3212711A43B3}"/>
                </a:ext>
              </a:extLst>
            </p:cNvPr>
            <p:cNvSpPr/>
            <p:nvPr/>
          </p:nvSpPr>
          <p:spPr>
            <a:xfrm>
              <a:off x="630875" y="2893337"/>
              <a:ext cx="129702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192.168.1.105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F442A3-ACB3-4C34-8715-458BDF357BBA}"/>
                </a:ext>
              </a:extLst>
            </p:cNvPr>
            <p:cNvSpPr/>
            <p:nvPr/>
          </p:nvSpPr>
          <p:spPr>
            <a:xfrm>
              <a:off x="1555246" y="3169561"/>
              <a:ext cx="21363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Or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58E007A-CBA7-406D-B2B1-2D390219E92E}"/>
                </a:ext>
              </a:extLst>
            </p:cNvPr>
            <p:cNvSpPr/>
            <p:nvPr/>
          </p:nvSpPr>
          <p:spPr>
            <a:xfrm>
              <a:off x="630875" y="3445786"/>
              <a:ext cx="244507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Navigating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192.168.1.105/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2BF8A7-5737-4E62-B3C9-9DF85B62F9A4}"/>
                </a:ext>
              </a:extLst>
            </p:cNvPr>
            <p:cNvSpPr/>
            <p:nvPr/>
          </p:nvSpPr>
          <p:spPr>
            <a:xfrm>
              <a:off x="630875" y="3722011"/>
              <a:ext cx="1948073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with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any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web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browser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5" name="Shape 274">
              <a:extLst>
                <a:ext uri="{FF2B5EF4-FFF2-40B4-BE49-F238E27FC236}">
                  <a16:creationId xmlns:a16="http://schemas.microsoft.com/office/drawing/2014/main" id="{4EF5A5EC-DDEF-40F1-ACAF-8A1714CDC650}"/>
                </a:ext>
              </a:extLst>
            </p:cNvPr>
            <p:cNvSpPr/>
            <p:nvPr/>
          </p:nvSpPr>
          <p:spPr>
            <a:xfrm>
              <a:off x="182806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B5FC92-DF22-4601-A25E-4F911430DC25}"/>
                </a:ext>
              </a:extLst>
            </p:cNvPr>
            <p:cNvSpPr/>
            <p:nvPr/>
          </p:nvSpPr>
          <p:spPr>
            <a:xfrm>
              <a:off x="301687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01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7" name="Shape 276">
              <a:extLst>
                <a:ext uri="{FF2B5EF4-FFF2-40B4-BE49-F238E27FC236}">
                  <a16:creationId xmlns:a16="http://schemas.microsoft.com/office/drawing/2014/main" id="{AF3C6430-65FE-4CB8-8810-A997F5EC27BC}"/>
                </a:ext>
              </a:extLst>
            </p:cNvPr>
            <p:cNvSpPr/>
            <p:nvPr/>
          </p:nvSpPr>
          <p:spPr>
            <a:xfrm>
              <a:off x="318969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Shape 277">
              <a:extLst>
                <a:ext uri="{FF2B5EF4-FFF2-40B4-BE49-F238E27FC236}">
                  <a16:creationId xmlns:a16="http://schemas.microsoft.com/office/drawing/2014/main" id="{6DA3DD28-F53A-479C-B281-9A6C82CA4F78}"/>
                </a:ext>
              </a:extLst>
            </p:cNvPr>
            <p:cNvSpPr/>
            <p:nvPr/>
          </p:nvSpPr>
          <p:spPr>
            <a:xfrm>
              <a:off x="2954582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A10956-5930-4F7C-8463-EDE77DCCCBD3}"/>
                </a:ext>
              </a:extLst>
            </p:cNvPr>
            <p:cNvSpPr/>
            <p:nvPr/>
          </p:nvSpPr>
          <p:spPr>
            <a:xfrm>
              <a:off x="3073463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02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0" name="Shape 279">
              <a:extLst>
                <a:ext uri="{FF2B5EF4-FFF2-40B4-BE49-F238E27FC236}">
                  <a16:creationId xmlns:a16="http://schemas.microsoft.com/office/drawing/2014/main" id="{71BD71E3-A5D6-4B02-BA3B-3BC9208CABC5}"/>
                </a:ext>
              </a:extLst>
            </p:cNvPr>
            <p:cNvSpPr/>
            <p:nvPr/>
          </p:nvSpPr>
          <p:spPr>
            <a:xfrm>
              <a:off x="3090745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EDAB85B-6985-4D7B-B45E-DBA1FAD50493}"/>
                </a:ext>
              </a:extLst>
            </p:cNvPr>
            <p:cNvSpPr/>
            <p:nvPr/>
          </p:nvSpPr>
          <p:spPr>
            <a:xfrm>
              <a:off x="3402650" y="1026437"/>
              <a:ext cx="1298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Achievements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1B55A5-4EC5-4A9C-B2E4-D755F4D1C9E1}"/>
                </a:ext>
              </a:extLst>
            </p:cNvPr>
            <p:cNvSpPr/>
            <p:nvPr/>
          </p:nvSpPr>
          <p:spPr>
            <a:xfrm>
              <a:off x="3402650" y="1235988"/>
              <a:ext cx="248459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Created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containing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all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029997B-DCF5-4EE2-9181-27C9260FFF8E}"/>
                </a:ext>
              </a:extLst>
            </p:cNvPr>
            <p:cNvSpPr/>
            <p:nvPr/>
          </p:nvSpPr>
          <p:spPr>
            <a:xfrm>
              <a:off x="3402650" y="1445538"/>
              <a:ext cx="258716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directories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locations.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8B91257-F7A0-4B2A-B74A-122580F4F575}"/>
                </a:ext>
              </a:extLst>
            </p:cNvPr>
            <p:cNvSpPr/>
            <p:nvPr/>
          </p:nvSpPr>
          <p:spPr>
            <a:xfrm>
              <a:off x="3402650" y="1864638"/>
              <a:ext cx="252007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Reviewed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determine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5904A1-26FB-400D-A30F-381430838F3E}"/>
                </a:ext>
              </a:extLst>
            </p:cNvPr>
            <p:cNvSpPr/>
            <p:nvPr/>
          </p:nvSpPr>
          <p:spPr>
            <a:xfrm>
              <a:off x="3402650" y="2074188"/>
              <a:ext cx="256932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further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reconnaissance.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E.g.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8F8C562-BB39-4B11-9E7C-E235845F6BCE}"/>
                </a:ext>
              </a:extLst>
            </p:cNvPr>
            <p:cNvSpPr/>
            <p:nvPr/>
          </p:nvSpPr>
          <p:spPr>
            <a:xfrm>
              <a:off x="3402650" y="2283738"/>
              <a:ext cx="238426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meet_our_team/ashton.txt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649128-762F-4FE6-AC9A-58164AE3A9E6}"/>
                </a:ext>
              </a:extLst>
            </p:cNvPr>
            <p:cNvSpPr/>
            <p:nvPr/>
          </p:nvSpPr>
          <p:spPr>
            <a:xfrm>
              <a:off x="3402650" y="2702838"/>
              <a:ext cx="278944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the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admin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DD0C678-C1C1-4A7F-AABA-8021B4F57C3A}"/>
                </a:ext>
              </a:extLst>
            </p:cNvPr>
            <p:cNvSpPr/>
            <p:nvPr/>
          </p:nvSpPr>
          <p:spPr>
            <a:xfrm>
              <a:off x="3402650" y="2911978"/>
              <a:ext cx="2787201" cy="2177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/company_folders/secret_folder/</a:t>
              </a:r>
              <a:r>
                <a:rPr kumimoji="0" lang="en-AU" sz="1100" b="1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311070-B2DF-48B8-AC15-BC11677C9956}"/>
                </a:ext>
              </a:extLst>
            </p:cNvPr>
            <p:cNvSpPr/>
            <p:nvPr/>
          </p:nvSpPr>
          <p:spPr>
            <a:xfrm>
              <a:off x="5498843" y="2911978"/>
              <a:ext cx="46265" cy="2177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038B41-080C-4016-8041-87597AC4D976}"/>
                </a:ext>
              </a:extLst>
            </p:cNvPr>
            <p:cNvSpPr/>
            <p:nvPr/>
          </p:nvSpPr>
          <p:spPr>
            <a:xfrm>
              <a:off x="3402650" y="3102888"/>
              <a:ext cx="5006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1" name="Shape 294">
              <a:extLst>
                <a:ext uri="{FF2B5EF4-FFF2-40B4-BE49-F238E27FC236}">
                  <a16:creationId xmlns:a16="http://schemas.microsoft.com/office/drawing/2014/main" id="{B1DDD629-7EFD-453F-B454-10D2D317805A}"/>
                </a:ext>
              </a:extLst>
            </p:cNvPr>
            <p:cNvSpPr/>
            <p:nvPr/>
          </p:nvSpPr>
          <p:spPr>
            <a:xfrm>
              <a:off x="5859707" y="248573"/>
              <a:ext cx="533371" cy="476599"/>
            </a:xfrm>
            <a:custGeom>
              <a:avLst/>
              <a:gdLst/>
              <a:ahLst/>
              <a:cxnLst/>
              <a:rect l="0" t="0" r="0" b="0"/>
              <a:pathLst>
                <a:path w="533371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1" y="58367"/>
                    <a:pt x="533371" y="79435"/>
                  </a:cubicBezTo>
                  <a:lnTo>
                    <a:pt x="533371" y="397164"/>
                  </a:lnTo>
                  <a:cubicBezTo>
                    <a:pt x="533371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4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9E036A-9199-423C-A4B9-95F54DEABAB8}"/>
                </a:ext>
              </a:extLst>
            </p:cNvPr>
            <p:cNvSpPr/>
            <p:nvPr/>
          </p:nvSpPr>
          <p:spPr>
            <a:xfrm>
              <a:off x="5978588" y="33355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03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3" name="Shape 296">
              <a:extLst>
                <a:ext uri="{FF2B5EF4-FFF2-40B4-BE49-F238E27FC236}">
                  <a16:creationId xmlns:a16="http://schemas.microsoft.com/office/drawing/2014/main" id="{68BFB752-67F7-43FD-A0C3-1731502E3F95}"/>
                </a:ext>
              </a:extLst>
            </p:cNvPr>
            <p:cNvSpPr/>
            <p:nvPr/>
          </p:nvSpPr>
          <p:spPr>
            <a:xfrm>
              <a:off x="5995870" y="63735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E06F01-2BB8-4E15-AAD9-A83EFC32CF4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825307" y="128020"/>
              <a:ext cx="1687922" cy="2643874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DECFE96-C21A-4E92-A03B-134116CBA4D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44399" y="2159845"/>
              <a:ext cx="1941375" cy="1834899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D9EDB21-8A42-4583-BE70-A4C3A76C649F}"/>
                </a:ext>
              </a:extLst>
            </p:cNvPr>
            <p:cNvSpPr/>
            <p:nvPr/>
          </p:nvSpPr>
          <p:spPr>
            <a:xfrm>
              <a:off x="6069650" y="1026437"/>
              <a:ext cx="85880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Results...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Weak Password &amp; No Failed Password Lockout</a:t>
            </a:r>
            <a:endParaRPr dirty="0"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362180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98D15F-1FCB-4813-A002-5BB114322CF3}"/>
              </a:ext>
            </a:extLst>
          </p:cNvPr>
          <p:cNvGrpSpPr/>
          <p:nvPr/>
        </p:nvGrpSpPr>
        <p:grpSpPr>
          <a:xfrm>
            <a:off x="273322" y="635771"/>
            <a:ext cx="8662671" cy="4178808"/>
            <a:chOff x="0" y="0"/>
            <a:chExt cx="8663251" cy="4178808"/>
          </a:xfrm>
        </p:grpSpPr>
        <p:sp>
          <p:nvSpPr>
            <p:cNvPr id="21" name="Shape 316">
              <a:extLst>
                <a:ext uri="{FF2B5EF4-FFF2-40B4-BE49-F238E27FC236}">
                  <a16:creationId xmlns:a16="http://schemas.microsoft.com/office/drawing/2014/main" id="{2575A318-C5D3-4139-8502-0997673967F0}"/>
                </a:ext>
              </a:extLst>
            </p:cNvPr>
            <p:cNvSpPr/>
            <p:nvPr/>
          </p:nvSpPr>
          <p:spPr>
            <a:xfrm>
              <a:off x="0" y="0"/>
              <a:ext cx="8595600" cy="10200"/>
            </a:xfrm>
            <a:custGeom>
              <a:avLst/>
              <a:gdLst/>
              <a:ahLst/>
              <a:cxnLst/>
              <a:rect l="0" t="0" r="0" b="0"/>
              <a:pathLst>
                <a:path w="8595600" h="10200">
                  <a:moveTo>
                    <a:pt x="0" y="0"/>
                  </a:moveTo>
                  <a:lnTo>
                    <a:pt x="8595600" y="10200"/>
                  </a:lnTo>
                </a:path>
              </a:pathLst>
            </a:custGeom>
            <a:noFill/>
            <a:ln w="9525" cap="flat" cmpd="sng" algn="ctr">
              <a:solidFill>
                <a:srgbClr val="595959"/>
              </a:solidFill>
              <a:prstDash val="solid"/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631BC4-D917-4782-8BD2-424E6E6788E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30951" y="879783"/>
              <a:ext cx="2032300" cy="1820475"/>
            </a:xfrm>
            <a:prstGeom prst="rect">
              <a:avLst/>
            </a:prstGeom>
          </p:spPr>
        </p:pic>
        <p:sp>
          <p:nvSpPr>
            <p:cNvPr id="23" name="Shape 326">
              <a:extLst>
                <a:ext uri="{FF2B5EF4-FFF2-40B4-BE49-F238E27FC236}">
                  <a16:creationId xmlns:a16="http://schemas.microsoft.com/office/drawing/2014/main" id="{E72B5F27-5D72-4C68-A7C5-D334A5917001}"/>
                </a:ext>
              </a:extLst>
            </p:cNvPr>
            <p:cNvSpPr/>
            <p:nvPr/>
          </p:nvSpPr>
          <p:spPr>
            <a:xfrm>
              <a:off x="449880" y="840495"/>
              <a:ext cx="2428541" cy="3154200"/>
            </a:xfrm>
            <a:custGeom>
              <a:avLst/>
              <a:gdLst/>
              <a:ahLst/>
              <a:cxnLst/>
              <a:rect l="0" t="0" r="0" b="0"/>
              <a:pathLst>
                <a:path w="2428541" h="3154200">
                  <a:moveTo>
                    <a:pt x="20" y="0"/>
                  </a:moveTo>
                  <a:lnTo>
                    <a:pt x="2023762" y="0"/>
                  </a:lnTo>
                  <a:cubicBezTo>
                    <a:pt x="2247304" y="0"/>
                    <a:pt x="2428520" y="181216"/>
                    <a:pt x="2428520" y="404758"/>
                  </a:cubicBezTo>
                  <a:lnTo>
                    <a:pt x="2428541" y="3154180"/>
                  </a:lnTo>
                  <a:cubicBezTo>
                    <a:pt x="2428541" y="3154191"/>
                    <a:pt x="2428531" y="3154200"/>
                    <a:pt x="2428520" y="3154200"/>
                  </a:cubicBezTo>
                  <a:lnTo>
                    <a:pt x="404778" y="3154200"/>
                  </a:lnTo>
                  <a:cubicBezTo>
                    <a:pt x="181237" y="3154200"/>
                    <a:pt x="20" y="2972983"/>
                    <a:pt x="20" y="2749442"/>
                  </a:cubicBezTo>
                  <a:lnTo>
                    <a:pt x="0" y="20"/>
                  </a:ln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lose/>
                </a:path>
              </a:pathLst>
            </a:custGeom>
            <a:solidFill>
              <a:srgbClr val="F3F3F3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2E587A-217E-4DAB-8F26-645342616209}"/>
                </a:ext>
              </a:extLst>
            </p:cNvPr>
            <p:cNvSpPr/>
            <p:nvPr/>
          </p:nvSpPr>
          <p:spPr>
            <a:xfrm>
              <a:off x="630875" y="1026436"/>
              <a:ext cx="167829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&amp;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Processes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DAB1F0-3577-4A2D-BA1A-44CD154E212F}"/>
                </a:ext>
              </a:extLst>
            </p:cNvPr>
            <p:cNvSpPr/>
            <p:nvPr/>
          </p:nvSpPr>
          <p:spPr>
            <a:xfrm>
              <a:off x="630875" y="1235987"/>
              <a:ext cx="2540136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Executing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Hydra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brute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force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709744-4112-45BA-A7F7-E9F7FE0FD128}"/>
                </a:ext>
              </a:extLst>
            </p:cNvPr>
            <p:cNvSpPr/>
            <p:nvPr/>
          </p:nvSpPr>
          <p:spPr>
            <a:xfrm>
              <a:off x="630875" y="1445536"/>
              <a:ext cx="2662562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dictionary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attack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310C7-3D58-47BA-BC5F-A7589BE55029}"/>
                </a:ext>
              </a:extLst>
            </p:cNvPr>
            <p:cNvSpPr/>
            <p:nvPr/>
          </p:nvSpPr>
          <p:spPr>
            <a:xfrm>
              <a:off x="630875" y="1655086"/>
              <a:ext cx="238811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get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Ashton’s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F2B2E-B3C1-4D63-9CD7-6B0498F22B44}"/>
                </a:ext>
              </a:extLst>
            </p:cNvPr>
            <p:cNvSpPr/>
            <p:nvPr/>
          </p:nvSpPr>
          <p:spPr>
            <a:xfrm>
              <a:off x="630875" y="1864636"/>
              <a:ext cx="78036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account.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04AF1D-7D31-4ABD-86DF-3C61C7A63E91}"/>
                </a:ext>
              </a:extLst>
            </p:cNvPr>
            <p:cNvSpPr/>
            <p:nvPr/>
          </p:nvSpPr>
          <p:spPr>
            <a:xfrm>
              <a:off x="671496" y="2282917"/>
              <a:ext cx="2563040" cy="1979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E8B405-264D-4D4F-AB85-A4F2F8E0CF2D}"/>
                </a:ext>
              </a:extLst>
            </p:cNvPr>
            <p:cNvSpPr/>
            <p:nvPr/>
          </p:nvSpPr>
          <p:spPr>
            <a:xfrm>
              <a:off x="630875" y="2455187"/>
              <a:ext cx="50065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9479F3-0BE7-4E7D-A6C9-9EDD40E57395}"/>
                </a:ext>
              </a:extLst>
            </p:cNvPr>
            <p:cNvSpPr/>
            <p:nvPr/>
          </p:nvSpPr>
          <p:spPr>
            <a:xfrm>
              <a:off x="301687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Shape 338">
              <a:extLst>
                <a:ext uri="{FF2B5EF4-FFF2-40B4-BE49-F238E27FC236}">
                  <a16:creationId xmlns:a16="http://schemas.microsoft.com/office/drawing/2014/main" id="{EDC5780C-906F-4F32-8825-EF369F7F7217}"/>
                </a:ext>
              </a:extLst>
            </p:cNvPr>
            <p:cNvSpPr/>
            <p:nvPr/>
          </p:nvSpPr>
          <p:spPr>
            <a:xfrm>
              <a:off x="318969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Shape 339">
              <a:extLst>
                <a:ext uri="{FF2B5EF4-FFF2-40B4-BE49-F238E27FC236}">
                  <a16:creationId xmlns:a16="http://schemas.microsoft.com/office/drawing/2014/main" id="{919EC799-87FE-42F4-89A5-271331165EFB}"/>
                </a:ext>
              </a:extLst>
            </p:cNvPr>
            <p:cNvSpPr/>
            <p:nvPr/>
          </p:nvSpPr>
          <p:spPr>
            <a:xfrm>
              <a:off x="2954582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FF6C8D-78BD-4E93-AF8F-23F85F6596FC}"/>
                </a:ext>
              </a:extLst>
            </p:cNvPr>
            <p:cNvSpPr/>
            <p:nvPr/>
          </p:nvSpPr>
          <p:spPr>
            <a:xfrm>
              <a:off x="3073463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02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Shape 341">
              <a:extLst>
                <a:ext uri="{FF2B5EF4-FFF2-40B4-BE49-F238E27FC236}">
                  <a16:creationId xmlns:a16="http://schemas.microsoft.com/office/drawing/2014/main" id="{622CBAAC-ABF2-4474-9D76-C17B33BBE5B8}"/>
                </a:ext>
              </a:extLst>
            </p:cNvPr>
            <p:cNvSpPr/>
            <p:nvPr/>
          </p:nvSpPr>
          <p:spPr>
            <a:xfrm>
              <a:off x="3090745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6A8E32-30AF-42D3-BC4E-35935E759CB0}"/>
                </a:ext>
              </a:extLst>
            </p:cNvPr>
            <p:cNvSpPr/>
            <p:nvPr/>
          </p:nvSpPr>
          <p:spPr>
            <a:xfrm>
              <a:off x="3402650" y="1026437"/>
              <a:ext cx="1298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Achievements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E0FF1-F405-4FE2-B6F0-4367D05D7C5C}"/>
                </a:ext>
              </a:extLst>
            </p:cNvPr>
            <p:cNvSpPr/>
            <p:nvPr/>
          </p:nvSpPr>
          <p:spPr>
            <a:xfrm>
              <a:off x="3421331" y="1404638"/>
              <a:ext cx="2336194" cy="688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C29D50-BA5E-4313-85D7-EBED80FDCA1E}"/>
                </a:ext>
              </a:extLst>
            </p:cNvPr>
            <p:cNvSpPr/>
            <p:nvPr/>
          </p:nvSpPr>
          <p:spPr>
            <a:xfrm>
              <a:off x="3402650" y="1243289"/>
              <a:ext cx="2557771" cy="4397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in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‘rockyou’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dictionary.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9BE87E-5687-4E2D-9BDB-C27C812F5B6A}"/>
                </a:ext>
              </a:extLst>
            </p:cNvPr>
            <p:cNvSpPr/>
            <p:nvPr/>
          </p:nvSpPr>
          <p:spPr>
            <a:xfrm>
              <a:off x="3402650" y="1864638"/>
              <a:ext cx="266580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the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/secret_folder/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BDB264-BEF4-4F4C-BB24-016A0A71EE5D}"/>
                </a:ext>
              </a:extLst>
            </p:cNvPr>
            <p:cNvSpPr/>
            <p:nvPr/>
          </p:nvSpPr>
          <p:spPr>
            <a:xfrm>
              <a:off x="3402650" y="2074188"/>
              <a:ext cx="127087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achieved.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35A0BB-D6F7-4575-A948-EAA9A480870F}"/>
                </a:ext>
              </a:extLst>
            </p:cNvPr>
            <p:cNvSpPr/>
            <p:nvPr/>
          </p:nvSpPr>
          <p:spPr>
            <a:xfrm>
              <a:off x="3402650" y="2493288"/>
              <a:ext cx="2322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info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/webdav/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3CE2F3-A123-4AFD-A24F-D6FD69981222}"/>
                </a:ext>
              </a:extLst>
            </p:cNvPr>
            <p:cNvSpPr/>
            <p:nvPr/>
          </p:nvSpPr>
          <p:spPr>
            <a:xfrm>
              <a:off x="3402650" y="2702838"/>
              <a:ext cx="169896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system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0FABB5E-4CA9-4778-B9DA-52190AE48BD8}"/>
                </a:ext>
              </a:extLst>
            </p:cNvPr>
            <p:cNvSpPr/>
            <p:nvPr/>
          </p:nvSpPr>
          <p:spPr>
            <a:xfrm>
              <a:off x="3402650" y="3121938"/>
              <a:ext cx="2372712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Ryan’s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9145F0-8152-47A7-A62F-ABA3942E77C8}"/>
                </a:ext>
              </a:extLst>
            </p:cNvPr>
            <p:cNvSpPr/>
            <p:nvPr/>
          </p:nvSpPr>
          <p:spPr>
            <a:xfrm>
              <a:off x="5188662" y="3121938"/>
              <a:ext cx="41673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DBC608-F29A-42A4-A43A-2674D4EA377D}"/>
                </a:ext>
              </a:extLst>
            </p:cNvPr>
            <p:cNvSpPr/>
            <p:nvPr/>
          </p:nvSpPr>
          <p:spPr>
            <a:xfrm>
              <a:off x="3402650" y="3331487"/>
              <a:ext cx="251865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cracked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allowing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C0C5D0-F103-480E-96E0-2F32C7A7CC93}"/>
                </a:ext>
              </a:extLst>
            </p:cNvPr>
            <p:cNvSpPr/>
            <p:nvPr/>
          </p:nvSpPr>
          <p:spPr>
            <a:xfrm>
              <a:off x="3402650" y="3541037"/>
              <a:ext cx="165477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webdav.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8" name="Shape 355">
              <a:extLst>
                <a:ext uri="{FF2B5EF4-FFF2-40B4-BE49-F238E27FC236}">
                  <a16:creationId xmlns:a16="http://schemas.microsoft.com/office/drawing/2014/main" id="{D95EBC92-8D63-4091-A0A5-EB7A94478750}"/>
                </a:ext>
              </a:extLst>
            </p:cNvPr>
            <p:cNvSpPr/>
            <p:nvPr/>
          </p:nvSpPr>
          <p:spPr>
            <a:xfrm>
              <a:off x="5859707" y="248573"/>
              <a:ext cx="533371" cy="476599"/>
            </a:xfrm>
            <a:custGeom>
              <a:avLst/>
              <a:gdLst/>
              <a:ahLst/>
              <a:cxnLst/>
              <a:rect l="0" t="0" r="0" b="0"/>
              <a:pathLst>
                <a:path w="533371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1" y="58367"/>
                    <a:pt x="533371" y="79435"/>
                  </a:cubicBezTo>
                  <a:lnTo>
                    <a:pt x="533371" y="397164"/>
                  </a:lnTo>
                  <a:cubicBezTo>
                    <a:pt x="533371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4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3D3341-D029-4540-A595-FFB0C712DD6F}"/>
                </a:ext>
              </a:extLst>
            </p:cNvPr>
            <p:cNvSpPr/>
            <p:nvPr/>
          </p:nvSpPr>
          <p:spPr>
            <a:xfrm>
              <a:off x="5978588" y="33355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03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0" name="Shape 357">
              <a:extLst>
                <a:ext uri="{FF2B5EF4-FFF2-40B4-BE49-F238E27FC236}">
                  <a16:creationId xmlns:a16="http://schemas.microsoft.com/office/drawing/2014/main" id="{83D90E86-D0C9-4F91-AB5C-34E92D967404}"/>
                </a:ext>
              </a:extLst>
            </p:cNvPr>
            <p:cNvSpPr/>
            <p:nvPr/>
          </p:nvSpPr>
          <p:spPr>
            <a:xfrm>
              <a:off x="5995870" y="63735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62C2E94-C9F8-4103-8250-CD9A2E3B510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87665" y="778256"/>
              <a:ext cx="2429256" cy="28346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8066421-DEF7-4ABC-8D12-A390EFE67A8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065465" y="2441448"/>
              <a:ext cx="1837944" cy="173736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5672D9-6779-40F6-9413-7C49573C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46" y="826722"/>
            <a:ext cx="621846" cy="566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1424</Words>
  <Application>Microsoft Office PowerPoint</Application>
  <PresentationFormat>On-screen Show (16:9)</PresentationFormat>
  <Paragraphs>215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Roboto Medium</vt:lpstr>
      <vt:lpstr>Slack-Lato</vt:lpstr>
      <vt:lpstr>Times New Roman</vt:lpstr>
      <vt:lpstr>Arial</vt:lpstr>
      <vt:lpstr>Roboto Thin</vt:lpstr>
      <vt:lpstr>Roboto Light</vt:lpstr>
      <vt:lpstr>Perpetua</vt:lpstr>
      <vt:lpstr>Calibri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Directory Listing Enabled on Apache</vt:lpstr>
      <vt:lpstr>Exploitation: Weak Password &amp; No Failed Password Lockout</vt:lpstr>
      <vt:lpstr>Exploitation: Open ports Vulnerability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Lucas Domanski</cp:lastModifiedBy>
  <cp:revision>36</cp:revision>
  <dcterms:modified xsi:type="dcterms:W3CDTF">2021-04-09T09:16:58Z</dcterms:modified>
</cp:coreProperties>
</file>